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3" r:id="rId3"/>
    <p:sldId id="284" r:id="rId4"/>
    <p:sldId id="257" r:id="rId5"/>
    <p:sldId id="258" r:id="rId6"/>
    <p:sldId id="259" r:id="rId7"/>
    <p:sldId id="267" r:id="rId8"/>
    <p:sldId id="266" r:id="rId9"/>
    <p:sldId id="282" r:id="rId10"/>
    <p:sldId id="272" r:id="rId11"/>
    <p:sldId id="262" r:id="rId12"/>
    <p:sldId id="271" r:id="rId13"/>
    <p:sldId id="277" r:id="rId14"/>
    <p:sldId id="269" r:id="rId15"/>
    <p:sldId id="274" r:id="rId16"/>
    <p:sldId id="275" r:id="rId17"/>
    <p:sldId id="28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96" d="100"/>
          <a:sy n="96" d="100"/>
        </p:scale>
        <p:origin x="-9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hen\Desktop\&#1063;&#1090;&#1077;&#1085;&#1080;&#1077;&#1044;&#1086;&#1084;&#1072;.xlsx" TargetMode="Externa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chen\Desktop\&#1063;&#1090;&#1077;&#1085;&#1080;&#1077;&#1044;&#1086;&#1084;&#1072;.xlsx" TargetMode="External"/><Relationship Id="rId4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chen\Desktop\&#1063;&#1090;&#1077;&#1085;&#1080;&#1077;&#1044;&#1086;&#1084;&#1072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chen\Desktop\&#1063;&#1090;&#1077;&#1085;&#1080;&#1077;&#1044;&#1086;&#1084;&#107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hen\Desktop\&#1063;&#1090;&#1077;&#1085;&#1080;&#1077;&#1044;&#1086;&#1084;&#1072;.xlsx" TargetMode="Externa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chen\Desktop\&#1063;&#1090;&#1077;&#1085;&#1080;&#1077;&#1044;&#1086;&#1084;&#1072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chen\Desktop\&#1063;&#1090;&#1077;&#1085;&#1080;&#1077;&#1044;&#1086;&#1084;&#1072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chen\Desktop\&#1063;&#1090;&#1077;&#1085;&#1080;&#1077;&#1044;&#1086;&#1084;&#1072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hen\Desktop\&#1063;&#1090;&#1077;&#1085;&#1080;&#1077;&#1044;&#1086;&#1084;&#1072;.xlsx" TargetMode="Externa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chen\Desktop\&#1063;&#1090;&#1077;&#1085;&#1080;&#1077;&#1044;&#1086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/>
              <a:t>В твоей семье читают книги вслух?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Лист1!$C$7:$C$8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Лист1!$D$7:$D$8</c:f>
              <c:numCache>
                <c:formatCode>General</c:formatCode>
                <c:ptCount val="2"/>
                <c:pt idx="0">
                  <c:v>160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5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2.4694963910761203E-2"/>
          <c:y val="0.17424074074074075"/>
          <c:w val="0.27456840551181105"/>
          <c:h val="0.5812502187226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2">
            <a:lumMod val="40000"/>
            <a:lumOff val="60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5400" dirty="0"/>
              <a:t>Взрослые </a:t>
            </a:r>
            <a:r>
              <a:rPr lang="ru-RU" sz="5400" dirty="0" smtClean="0"/>
              <a:t>обсуждают с </a:t>
            </a:r>
            <a:r>
              <a:rPr lang="ru-RU" sz="5400" dirty="0"/>
              <a:t>тобой  прочитанные </a:t>
            </a:r>
            <a:r>
              <a:rPr lang="ru-RU" sz="5400" dirty="0" smtClean="0"/>
              <a:t>книги?</a:t>
            </a:r>
            <a:endParaRPr lang="ru-RU" sz="5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3975" dist="41275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3600000"/>
              </a:lightRig>
            </a:scene3d>
            <a:sp3d prstMaterial="plastic">
              <a:bevelT w="127000" h="38200" prst="relaxedInset"/>
            </a:sp3d>
          </c:spPr>
          <c:invertIfNegative val="0"/>
          <c:cat>
            <c:strRef>
              <c:f>Лист1!$B$34:$B$35</c:f>
              <c:strCache>
                <c:ptCount val="2"/>
                <c:pt idx="0">
                  <c:v>Нет  (74)</c:v>
                </c:pt>
                <c:pt idx="1">
                  <c:v>Да  (154)</c:v>
                </c:pt>
              </c:strCache>
            </c:strRef>
          </c:cat>
          <c:val>
            <c:numRef>
              <c:f>Лист1!$C$34:$C$35</c:f>
              <c:numCache>
                <c:formatCode>General</c:formatCode>
                <c:ptCount val="2"/>
                <c:pt idx="0">
                  <c:v>74</c:v>
                </c:pt>
                <c:pt idx="1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6896768"/>
        <c:axId val="166898304"/>
      </c:barChart>
      <c:catAx>
        <c:axId val="16689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898304"/>
        <c:crosses val="autoZero"/>
        <c:auto val="1"/>
        <c:lblAlgn val="ctr"/>
        <c:lblOffset val="100"/>
        <c:noMultiLvlLbl val="0"/>
      </c:catAx>
      <c:valAx>
        <c:axId val="166898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8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В твоей семье читают  вслух?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ДА</a:t>
                    </a:r>
                  </a:p>
                  <a:p>
                    <a:r>
                      <a:rPr lang="ru-RU"/>
                      <a:t>160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Нет</a:t>
                    </a:r>
                    <a:r>
                      <a:rPr lang="ru-RU" baseline="0"/>
                      <a:t> </a:t>
                    </a:r>
                  </a:p>
                  <a:p>
                    <a:fld id="{A295A04E-5FAF-4C49-B4E7-1EE5217DE3DE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Лист1!$B$7:$C$8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  <c:extLst/>
            </c:strRef>
          </c:cat>
          <c:val>
            <c:numRef>
              <c:f>Лист1!$D$7:$D$8</c:f>
              <c:numCache>
                <c:formatCode>General</c:formatCode>
                <c:ptCount val="2"/>
                <c:pt idx="0">
                  <c:v>160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400" dirty="0" smtClean="0"/>
              <a:t>В твоей семье читают вслух</a:t>
            </a:r>
            <a:endParaRPr lang="ru-RU" sz="4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/>
              <a:t>Кто у тебя в семье читает вслух чаще всего?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244907407407408"/>
          <c:w val="0.93888888888888888"/>
          <c:h val="0.6714577865266842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131687242798354E-2"/>
                  <c:y val="-6.60291425451092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53086419753086422"/>
                  <c:y val="-2.8298203947904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Лист1!$C$21:$C$25</c:f>
              <c:strCache>
                <c:ptCount val="5"/>
                <c:pt idx="0">
                  <c:v>Мама, папа</c:v>
                </c:pt>
                <c:pt idx="1">
                  <c:v>Бабушка, дедушка</c:v>
                </c:pt>
                <c:pt idx="2">
                  <c:v>Братья, сестры</c:v>
                </c:pt>
                <c:pt idx="3">
                  <c:v>Ты сам</c:v>
                </c:pt>
                <c:pt idx="4">
                  <c:v>Вся семья читает</c:v>
                </c:pt>
              </c:strCache>
            </c:strRef>
          </c:cat>
          <c:val>
            <c:numRef>
              <c:f>Лист1!$D$21:$D$25</c:f>
              <c:numCache>
                <c:formatCode>General</c:formatCode>
                <c:ptCount val="5"/>
                <c:pt idx="0">
                  <c:v>43</c:v>
                </c:pt>
                <c:pt idx="1">
                  <c:v>14</c:v>
                </c:pt>
                <c:pt idx="2">
                  <c:v>7</c:v>
                </c:pt>
                <c:pt idx="3">
                  <c:v>74</c:v>
                </c:pt>
                <c:pt idx="4">
                  <c:v>90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Лист1!$C$21:$C$25</c:f>
              <c:strCache>
                <c:ptCount val="5"/>
                <c:pt idx="0">
                  <c:v>Мама, папа</c:v>
                </c:pt>
                <c:pt idx="1">
                  <c:v>Бабушка, дедушка</c:v>
                </c:pt>
                <c:pt idx="2">
                  <c:v>Братья, сестры</c:v>
                </c:pt>
                <c:pt idx="3">
                  <c:v>Ты сам</c:v>
                </c:pt>
                <c:pt idx="4">
                  <c:v>Вся семья читает</c:v>
                </c:pt>
              </c:strCache>
            </c:strRef>
          </c:cat>
          <c:val>
            <c:numRef>
              <c:f>Лист1!$D$21:$D$25</c:f>
              <c:numCache>
                <c:formatCode>General</c:formatCode>
                <c:ptCount val="5"/>
                <c:pt idx="0">
                  <c:v>43</c:v>
                </c:pt>
                <c:pt idx="1">
                  <c:v>14</c:v>
                </c:pt>
                <c:pt idx="2">
                  <c:v>7</c:v>
                </c:pt>
                <c:pt idx="3">
                  <c:v>74</c:v>
                </c:pt>
                <c:pt idx="4">
                  <c:v>90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800" b="1" dirty="0"/>
              <a:t>Как часто вы читаете книги </a:t>
            </a:r>
            <a:r>
              <a:rPr lang="ru-RU" sz="4800" b="1" dirty="0" smtClean="0"/>
              <a:t>вашему  </a:t>
            </a:r>
            <a:r>
              <a:rPr lang="ru-RU" sz="4800" b="1" dirty="0"/>
              <a:t>ребенку?</a:t>
            </a:r>
          </a:p>
        </c:rich>
      </c:tx>
      <c:layout>
        <c:manualLayout>
          <c:xMode val="edge"/>
          <c:yMode val="edge"/>
          <c:x val="0.38464051569734042"/>
          <c:y val="2.222222222222222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180257510729613E-2"/>
          <c:y val="0.27199081364829397"/>
          <c:w val="0.63855158663107026"/>
          <c:h val="0.69930562846310873"/>
        </c:manualLayout>
      </c:layout>
      <c:pie3DChart>
        <c:varyColors val="1"/>
        <c:ser>
          <c:idx val="0"/>
          <c:order val="0"/>
          <c:tx>
            <c:strRef>
              <c:f>Лист2!$A$3</c:f>
              <c:strCache>
                <c:ptCount val="1"/>
                <c:pt idx="0">
                  <c:v>Количество семей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Лист2!$B$2:$F$2</c:f>
              <c:strCache>
                <c:ptCount val="5"/>
                <c:pt idx="0">
                  <c:v>Часто, почти каждый день</c:v>
                </c:pt>
                <c:pt idx="1">
                  <c:v>1-2 раза в неделю</c:v>
                </c:pt>
                <c:pt idx="2">
                  <c:v>1-2 раза в месяц</c:v>
                </c:pt>
                <c:pt idx="3">
                  <c:v>Очень редко</c:v>
                </c:pt>
                <c:pt idx="4">
                  <c:v>Не читаю совсем</c:v>
                </c:pt>
              </c:strCache>
            </c:str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51</c:v>
                </c:pt>
                <c:pt idx="1">
                  <c:v>57</c:v>
                </c:pt>
                <c:pt idx="2">
                  <c:v>17</c:v>
                </c:pt>
                <c:pt idx="3">
                  <c:v>40</c:v>
                </c:pt>
                <c:pt idx="4">
                  <c:v>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68978304214119157"/>
          <c:y val="0.26580752405949248"/>
          <c:w val="0.31021695785880843"/>
          <c:h val="0.72308136482939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5400" dirty="0"/>
              <a:t>Любишь ли ты, когда взрослые читают тебе книги?</a:t>
            </a:r>
          </a:p>
        </c:rich>
      </c:tx>
      <c:layout>
        <c:manualLayout>
          <c:xMode val="edge"/>
          <c:yMode val="edge"/>
          <c:x val="2.0416048147670063E-2"/>
          <c:y val="6.130376983778663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40077777777777779"/>
          <c:w val="0.81130063965884858"/>
          <c:h val="0.58463867016622917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explosion val="25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1"/>
              <c:layout>
                <c:manualLayout>
                  <c:x val="4.00811745546732E-2"/>
                  <c:y val="0.11748118985126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2338868089250035E-2"/>
                  <c:y val="7.2641732283464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Лист1!$B$30:$B$32</c:f>
              <c:strCache>
                <c:ptCount val="3"/>
                <c:pt idx="0">
                  <c:v>Люблю когда мне читают</c:v>
                </c:pt>
                <c:pt idx="1">
                  <c:v>Предпочитаю читать сам</c:v>
                </c:pt>
                <c:pt idx="2">
                  <c:v>Вообще не люблю книги</c:v>
                </c:pt>
              </c:strCache>
            </c:strRef>
          </c:cat>
          <c:val>
            <c:numRef>
              <c:f>Лист1!$C$30:$C$32</c:f>
              <c:numCache>
                <c:formatCode>General</c:formatCode>
                <c:ptCount val="3"/>
                <c:pt idx="0">
                  <c:v>209</c:v>
                </c:pt>
                <c:pt idx="1">
                  <c:v>16</c:v>
                </c:pt>
                <c:pt idx="2">
                  <c:v>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574408609371582"/>
          <c:y val="0.11478011081948093"/>
          <c:w val="0.3269254227442881"/>
          <c:h val="0.87410877806940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Любишь ли ты, когда взрослые</a:t>
            </a:r>
            <a:r>
              <a:rPr lang="ru-RU" baseline="0"/>
              <a:t> читают тебе книги?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000" dirty="0">
                <a:solidFill>
                  <a:srgbClr val="0070C0"/>
                </a:solidFill>
              </a:rPr>
              <a:t>Тебе нравятся книги, </a:t>
            </a:r>
            <a:r>
              <a:rPr lang="ru-RU" sz="4000" dirty="0" smtClean="0">
                <a:solidFill>
                  <a:srgbClr val="0070C0"/>
                </a:solidFill>
              </a:rPr>
              <a:t>которые </a:t>
            </a:r>
            <a:r>
              <a:rPr lang="ru-RU" sz="4000" dirty="0">
                <a:solidFill>
                  <a:srgbClr val="0070C0"/>
                </a:solidFill>
              </a:rPr>
              <a:t>читают тебе взрослые</a:t>
            </a:r>
          </a:p>
        </c:rich>
      </c:tx>
      <c:layout>
        <c:manualLayout>
          <c:xMode val="edge"/>
          <c:yMode val="edge"/>
          <c:x val="9.7399384623235899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7.0833327523513165E-2"/>
                  <c:y val="-0.1259259259259259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822576289495E-2"/>
                  <c:y val="-1.33079847908744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972724817715365E-2"/>
                  <c:y val="2.4714828897338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Лист1!$C$16:$C$18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очень</c:v>
                </c:pt>
              </c:strCache>
            </c:strRef>
          </c:cat>
          <c:val>
            <c:numRef>
              <c:f>Лист1!$D$16:$D$18</c:f>
              <c:numCache>
                <c:formatCode>General</c:formatCode>
                <c:ptCount val="3"/>
                <c:pt idx="0">
                  <c:v>166</c:v>
                </c:pt>
                <c:pt idx="1">
                  <c:v>7</c:v>
                </c:pt>
                <c:pt idx="2">
                  <c:v>55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5400" dirty="0"/>
              <a:t>Как ты любишь читать?</a:t>
            </a:r>
          </a:p>
        </c:rich>
      </c:tx>
      <c:layout>
        <c:manualLayout>
          <c:xMode val="edge"/>
          <c:yMode val="edge"/>
          <c:x val="3.690252011295489E-2"/>
          <c:y val="7.682806397503459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469223795214401E-2"/>
          <c:y val="0.160925148237029"/>
          <c:w val="0.58953740157480317"/>
          <c:h val="0.75474518810148727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Лист1!$B$26:$B$28</c:f>
              <c:strCache>
                <c:ptCount val="3"/>
                <c:pt idx="0">
                  <c:v>Предпочитают читать самостоятельно</c:v>
                </c:pt>
                <c:pt idx="1">
                  <c:v>Любят читать и вслух и про себя</c:v>
                </c:pt>
                <c:pt idx="2">
                  <c:v>Не любят читать совсем</c:v>
                </c:pt>
              </c:strCache>
            </c:strRef>
          </c:cat>
          <c:val>
            <c:numRef>
              <c:f>Лист1!$C$26:$C$28</c:f>
              <c:numCache>
                <c:formatCode>General</c:formatCode>
                <c:ptCount val="3"/>
                <c:pt idx="0">
                  <c:v>46</c:v>
                </c:pt>
                <c:pt idx="1">
                  <c:v>153</c:v>
                </c:pt>
                <c:pt idx="2">
                  <c:v>20</c:v>
                </c:pt>
              </c:numCache>
            </c:numRef>
          </c:val>
        </c:ser>
        <c:ser>
          <c:idx val="0"/>
          <c:order val="1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3975" dist="41275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Лист1!$B$26:$B$28</c:f>
              <c:strCache>
                <c:ptCount val="3"/>
                <c:pt idx="0">
                  <c:v>Предпочитают читать самостоятельно</c:v>
                </c:pt>
                <c:pt idx="1">
                  <c:v>Любят читать и вслух и про себя</c:v>
                </c:pt>
                <c:pt idx="2">
                  <c:v>Не любят читать совсем</c:v>
                </c:pt>
              </c:strCache>
            </c:strRef>
          </c:cat>
          <c:val>
            <c:numRef>
              <c:f>Лист1!$C$26:$C$28</c:f>
              <c:numCache>
                <c:formatCode>General</c:formatCode>
                <c:ptCount val="3"/>
                <c:pt idx="0">
                  <c:v>46</c:v>
                </c:pt>
                <c:pt idx="1">
                  <c:v>153</c:v>
                </c:pt>
                <c:pt idx="2">
                  <c:v>20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660345560673425"/>
          <c:y val="0.11167199158154428"/>
          <c:w val="0.35122248707770742"/>
          <c:h val="0.87700872683929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0.65606</cdr:x>
      <cdr:y>0.55705</cdr:y>
    </cdr:from>
    <cdr:to>
      <cdr:x>1</cdr:x>
      <cdr:y>0.97315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98741" y="3925614"/>
          <a:ext cx="4193259" cy="2932355"/>
        </a:xfrm>
        <a:prstGeom xmlns:a="http://schemas.openxmlformats.org/drawingml/2006/main" prst="rect">
          <a:avLst/>
        </a:prstGeom>
        <a:effectLst xmlns:a="http://schemas.openxmlformats.org/drawingml/2006/main">
          <a:softEdge rad="127000"/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0.275</cdr:x>
      <cdr:y>0.31424</cdr:y>
    </cdr:from>
    <cdr:to>
      <cdr:x>0.41667</cdr:x>
      <cdr:y>0.47396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7300" y="862013"/>
          <a:ext cx="6477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0.275</cdr:x>
      <cdr:y>0.31424</cdr:y>
    </cdr:from>
    <cdr:to>
      <cdr:x>0.41667</cdr:x>
      <cdr:y>0.47396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57300" y="862013"/>
          <a:ext cx="6477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0.62772</cdr:y>
    </cdr:from>
    <cdr:to>
      <cdr:x>0.23958</cdr:x>
      <cdr:y>0.91189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4304904"/>
          <a:ext cx="2920330" cy="1948838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  <cdr:relSizeAnchor xmlns:cdr="http://schemas.openxmlformats.org/drawingml/2006/chartDrawing">
    <cdr:from>
      <cdr:x>0.65993</cdr:x>
      <cdr:y>0.16699</cdr:y>
    </cdr:from>
    <cdr:to>
      <cdr:x>0.99448</cdr:x>
      <cdr:y>0.53532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044132" y="1145217"/>
          <a:ext cx="4077955" cy="2526008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0.7043</cdr:x>
      <cdr:y>0.36782</cdr:y>
    </cdr:from>
    <cdr:to>
      <cdr:x>0.81771</cdr:x>
      <cdr:y>0.47049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86840" y="2522483"/>
          <a:ext cx="1382680" cy="704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b="1" dirty="0"/>
            <a:t>68%</a:t>
          </a:r>
        </a:p>
      </cdr:txBody>
    </cdr:sp>
  </cdr:relSizeAnchor>
  <cdr:relSizeAnchor xmlns:cdr="http://schemas.openxmlformats.org/drawingml/2006/chartDrawing">
    <cdr:from>
      <cdr:x>0.36559</cdr:x>
      <cdr:y>0.73103</cdr:y>
    </cdr:from>
    <cdr:to>
      <cdr:x>0.45729</cdr:x>
      <cdr:y>0.84368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57292" y="5013433"/>
          <a:ext cx="1117988" cy="772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b="1" dirty="0"/>
            <a:t>32%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8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2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5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7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7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0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5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4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AC80-3480-4788-BE55-FF80D3618EAE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2A07-1C55-429C-878F-52B064E21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94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008" y="-711200"/>
            <a:ext cx="9424792" cy="2401889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ЖИВАЯ СИЛА ЧТЕНИЯ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"/>
    </mc:Choice>
    <mc:Fallback xmlns="">
      <p:transition spd="slow" advTm="3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262041"/>
              </p:ext>
            </p:extLst>
          </p:nvPr>
        </p:nvGraphicFramePr>
        <p:xfrm>
          <a:off x="0" y="-71438"/>
          <a:ext cx="12395200" cy="7234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110396"/>
              </p:ext>
            </p:extLst>
          </p:nvPr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00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2699798"/>
            <a:ext cx="3901440" cy="2602992"/>
          </a:xfr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098275"/>
              </p:ext>
            </p:extLst>
          </p:nvPr>
        </p:nvGraphicFramePr>
        <p:xfrm>
          <a:off x="2628" y="0"/>
          <a:ext cx="1218937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utoShape 2" descr="Картинки по запросу не любит чит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368"/>
            <a:ext cx="2919596" cy="1942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33943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129756"/>
            <a:ext cx="2619375" cy="1743075"/>
          </a:xfrm>
        </p:spPr>
      </p:pic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974716"/>
              </p:ext>
            </p:extLst>
          </p:nvPr>
        </p:nvGraphicFramePr>
        <p:xfrm>
          <a:off x="-168166" y="0"/>
          <a:ext cx="12360166" cy="748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AutoShape 2" descr="Картинки по запросу чтение книг рису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40000">
        <p:split orient="vert"/>
      </p:transition>
    </mc:Choice>
    <mc:Fallback xmlns="">
      <p:transition advClick="0" advTm="4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Картинки по запросу  читаем книги вмест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8" y="-566687"/>
            <a:ext cx="11576282" cy="76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 читаем книги вмес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8" y="-414287"/>
            <a:ext cx="11576282" cy="76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4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830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2" name="Picture 6" descr="https://tse4.mm.bing.net/th?id=OIP.hfCDaSRRLzqmxOVNeNry-gE2DJ&amp;w=234&amp;h=152&amp;c=8&amp;rs=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4" y="3675725"/>
            <a:ext cx="4899025" cy="3182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40000">
        <p:push dir="u"/>
      </p:transition>
    </mc:Choice>
    <mc:Fallback xmlns="">
      <p:transition advClick="0" advTm="4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чтение книг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341"/>
            <a:ext cx="12192000" cy="7513675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5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53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390" y="5100935"/>
            <a:ext cx="116541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Спасибо за внимание!</a:t>
            </a:r>
            <a:endParaRPr lang="ru-RU" sz="8000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064366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9244" y="626300"/>
            <a:ext cx="10509337" cy="62316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latin typeface="Segoe Print" panose="02000600000000000000" pitchFamily="2" charset="0"/>
              </a:rPr>
              <a:t>Наша страничка  в социальной сети </a:t>
            </a:r>
            <a:r>
              <a:rPr lang="ru-RU" sz="7200" b="1" dirty="0" err="1" smtClean="0">
                <a:solidFill>
                  <a:srgbClr val="C00000"/>
                </a:solidFill>
                <a:latin typeface="Segoe Print" panose="02000600000000000000" pitchFamily="2" charset="0"/>
              </a:rPr>
              <a:t>Вконтакте</a:t>
            </a:r>
            <a:r>
              <a:rPr lang="ru-RU" sz="7200" b="1" dirty="0">
                <a:latin typeface="Segoe Print" panose="02000600000000000000" pitchFamily="2" charset="0"/>
              </a:rPr>
              <a:t>:</a:t>
            </a:r>
          </a:p>
          <a:p>
            <a:pPr marL="0" indent="0" algn="ctr">
              <a:buNone/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rPr>
              <a:t>Семейное чтение школа № 182</a:t>
            </a:r>
            <a:endParaRPr lang="ru-RU" sz="8800" b="1" dirty="0">
              <a:solidFill>
                <a:schemeClr val="tx2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46" y="2242867"/>
            <a:ext cx="4820728" cy="2346385"/>
          </a:xfrm>
        </p:spPr>
        <p:txBody>
          <a:bodyPr>
            <a:noAutofit/>
          </a:bodyPr>
          <a:lstStyle/>
          <a:p>
            <a:endParaRPr lang="ru-RU" sz="5400" b="1" dirty="0">
              <a:solidFill>
                <a:srgbClr val="003399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7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	В рамках проекта «Семейное чтение» мы проводили анкетирование детей 1-2 классов и их родителей с целью определить  эффективность проекта в перспективе  и уровень читаемости на настоящий момент. Предлагаем вам </a:t>
            </a:r>
            <a: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Анализ анкет, заполненных в </a:t>
            </a:r>
            <a:r>
              <a:rPr lang="ru-RU" b="1" dirty="0">
                <a:solidFill>
                  <a:srgbClr val="7030A0"/>
                </a:solidFill>
                <a:latin typeface="Segoe Print" panose="02000600000000000000" pitchFamily="2" charset="0"/>
              </a:rPr>
              <a:t>мае 2017 года </a:t>
            </a:r>
            <a: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учащимися </a:t>
            </a:r>
            <a:r>
              <a:rPr lang="ru-RU" b="1" dirty="0">
                <a:solidFill>
                  <a:srgbClr val="7030A0"/>
                </a:solidFill>
                <a:latin typeface="Segoe Print" panose="02000600000000000000" pitchFamily="2" charset="0"/>
              </a:rPr>
              <a:t>1-2 </a:t>
            </a:r>
            <a:r>
              <a:rPr lang="ru-RU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классов.</a:t>
            </a:r>
            <a:r>
              <a:rPr lang="ru-RU" dirty="0">
                <a:latin typeface="Segoe Print" panose="02000600000000000000" pitchFamily="2" charset="0"/>
              </a:rPr>
              <a:t/>
            </a:r>
            <a:br>
              <a:rPr lang="ru-RU" dirty="0">
                <a:latin typeface="Segoe Print" panose="02000600000000000000" pitchFamily="2" charset="0"/>
              </a:rPr>
            </a:br>
            <a:endParaRPr lang="ru-RU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5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325"/>
            <a:ext cx="7515616" cy="10028878"/>
          </a:xfrm>
        </p:spPr>
      </p:pic>
      <p:pic>
        <p:nvPicPr>
          <p:cNvPr id="4098" name="Picture 2" descr="Картинки по запросу чтение книг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68" y="1356612"/>
            <a:ext cx="6797632" cy="499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56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7937"/>
            <a:ext cx="6835654" cy="9396347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AutoShape 2" descr="Картинки по запросу не любит чит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45" y="910946"/>
            <a:ext cx="6462235" cy="430546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48846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9" y="0"/>
            <a:ext cx="7082545" cy="97357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99" y="1391144"/>
            <a:ext cx="6106692" cy="406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561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777040"/>
              </p:ext>
            </p:extLst>
          </p:nvPr>
        </p:nvGraphicFramePr>
        <p:xfrm>
          <a:off x="0" y="0"/>
          <a:ext cx="12192000" cy="704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9704" y="964504"/>
            <a:ext cx="3594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 анкетировании приняли участие 228 детей.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1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063527"/>
              </p:ext>
            </p:extLst>
          </p:nvPr>
        </p:nvGraphicFramePr>
        <p:xfrm>
          <a:off x="0" y="-1"/>
          <a:ext cx="11955517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254899"/>
              </p:ext>
            </p:extLst>
          </p:nvPr>
        </p:nvGraphicFramePr>
        <p:xfrm>
          <a:off x="-141890" y="0"/>
          <a:ext cx="1233389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957795"/>
              </p:ext>
            </p:extLst>
          </p:nvPr>
        </p:nvGraphicFramePr>
        <p:xfrm>
          <a:off x="-299545" y="0"/>
          <a:ext cx="12344400" cy="673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18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645227"/>
              </p:ext>
            </p:extLst>
          </p:nvPr>
        </p:nvGraphicFramePr>
        <p:xfrm>
          <a:off x="0" y="0"/>
          <a:ext cx="11836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7890" y="112734"/>
            <a:ext cx="3720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Из анкеты для родителей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136</Words>
  <Application>Microsoft Office PowerPoint</Application>
  <PresentationFormat>Произвольный</PresentationFormat>
  <Paragraphs>33</Paragraphs>
  <Slides>17</Slides>
  <Notes>0</Notes>
  <HiddenSlides>3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ЖИВАЯ СИЛА ЧТЕНИЯ</vt:lpstr>
      <vt:lpstr>Презентация PowerPoint</vt:lpstr>
      <vt:lpstr> В рамках проекта «Семейное чтение» мы проводили анкетирование детей 1-2 классов и их родителей с целью определить  эффективность проекта в перспективе  и уровень читаемости на настоящий момент. Предлагаем вам Анализ анкет, заполненных в мае 2017 года учащимися 1-2 классов.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Логутова Ирина Александровна</dc:creator>
  <cp:lastModifiedBy>Пользователь Windows</cp:lastModifiedBy>
  <cp:revision>75</cp:revision>
  <dcterms:created xsi:type="dcterms:W3CDTF">2017-09-26T05:16:17Z</dcterms:created>
  <dcterms:modified xsi:type="dcterms:W3CDTF">2018-05-06T12:29:04Z</dcterms:modified>
</cp:coreProperties>
</file>